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3" r:id="rId9"/>
    <p:sldId id="264" r:id="rId10"/>
    <p:sldId id="274" r:id="rId11"/>
    <p:sldId id="265" r:id="rId12"/>
    <p:sldId id="266" r:id="rId13"/>
    <p:sldId id="267" r:id="rId14"/>
    <p:sldId id="268" r:id="rId15"/>
    <p:sldId id="269" r:id="rId16"/>
    <p:sldId id="270" r:id="rId17"/>
    <p:sldId id="271" r:id="rId18"/>
    <p:sldId id="272" r:id="rId19"/>
    <p:sldId id="273"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110" d="100"/>
          <a:sy n="110" d="100"/>
        </p:scale>
        <p:origin x="58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06CA0D-B61A-44B1-AB44-38C0FA8F63FC}"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1499-2F6C-425F-B121-E6C1B470E1EB}" type="slidenum">
              <a:rPr lang="en-US" smtClean="0"/>
              <a:t>‹#›</a:t>
            </a:fld>
            <a:endParaRPr lang="en-US"/>
          </a:p>
        </p:txBody>
      </p:sp>
    </p:spTree>
    <p:extLst>
      <p:ext uri="{BB962C8B-B14F-4D97-AF65-F5344CB8AC3E}">
        <p14:creationId xmlns:p14="http://schemas.microsoft.com/office/powerpoint/2010/main" val="160278351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06CA0D-B61A-44B1-AB44-38C0FA8F63FC}"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1499-2F6C-425F-B121-E6C1B470E1EB}" type="slidenum">
              <a:rPr lang="en-US" smtClean="0"/>
              <a:t>‹#›</a:t>
            </a:fld>
            <a:endParaRPr lang="en-US"/>
          </a:p>
        </p:txBody>
      </p:sp>
    </p:spTree>
    <p:extLst>
      <p:ext uri="{BB962C8B-B14F-4D97-AF65-F5344CB8AC3E}">
        <p14:creationId xmlns:p14="http://schemas.microsoft.com/office/powerpoint/2010/main" val="57630557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06CA0D-B61A-44B1-AB44-38C0FA8F63FC}"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1499-2F6C-425F-B121-E6C1B470E1E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69607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06CA0D-B61A-44B1-AB44-38C0FA8F63FC}"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1499-2F6C-425F-B121-E6C1B470E1EB}" type="slidenum">
              <a:rPr lang="en-US" smtClean="0"/>
              <a:t>‹#›</a:t>
            </a:fld>
            <a:endParaRPr lang="en-US"/>
          </a:p>
        </p:txBody>
      </p:sp>
    </p:spTree>
    <p:extLst>
      <p:ext uri="{BB962C8B-B14F-4D97-AF65-F5344CB8AC3E}">
        <p14:creationId xmlns:p14="http://schemas.microsoft.com/office/powerpoint/2010/main" val="203886731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06CA0D-B61A-44B1-AB44-38C0FA8F63FC}"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1499-2F6C-425F-B121-E6C1B470E1E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16062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06CA0D-B61A-44B1-AB44-38C0FA8F63FC}"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1499-2F6C-425F-B121-E6C1B470E1EB}" type="slidenum">
              <a:rPr lang="en-US" smtClean="0"/>
              <a:t>‹#›</a:t>
            </a:fld>
            <a:endParaRPr lang="en-US"/>
          </a:p>
        </p:txBody>
      </p:sp>
    </p:spTree>
    <p:extLst>
      <p:ext uri="{BB962C8B-B14F-4D97-AF65-F5344CB8AC3E}">
        <p14:creationId xmlns:p14="http://schemas.microsoft.com/office/powerpoint/2010/main" val="384037632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6CA0D-B61A-44B1-AB44-38C0FA8F63FC}"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1499-2F6C-425F-B121-E6C1B470E1EB}" type="slidenum">
              <a:rPr lang="en-US" smtClean="0"/>
              <a:t>‹#›</a:t>
            </a:fld>
            <a:endParaRPr lang="en-US"/>
          </a:p>
        </p:txBody>
      </p:sp>
    </p:spTree>
    <p:extLst>
      <p:ext uri="{BB962C8B-B14F-4D97-AF65-F5344CB8AC3E}">
        <p14:creationId xmlns:p14="http://schemas.microsoft.com/office/powerpoint/2010/main" val="101754207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6CA0D-B61A-44B1-AB44-38C0FA8F63FC}"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1499-2F6C-425F-B121-E6C1B470E1EB}" type="slidenum">
              <a:rPr lang="en-US" smtClean="0"/>
              <a:t>‹#›</a:t>
            </a:fld>
            <a:endParaRPr lang="en-US"/>
          </a:p>
        </p:txBody>
      </p:sp>
    </p:spTree>
    <p:extLst>
      <p:ext uri="{BB962C8B-B14F-4D97-AF65-F5344CB8AC3E}">
        <p14:creationId xmlns:p14="http://schemas.microsoft.com/office/powerpoint/2010/main" val="3085496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6CA0D-B61A-44B1-AB44-38C0FA8F63FC}"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1499-2F6C-425F-B121-E6C1B470E1EB}" type="slidenum">
              <a:rPr lang="en-US" smtClean="0"/>
              <a:t>‹#›</a:t>
            </a:fld>
            <a:endParaRPr lang="en-US"/>
          </a:p>
        </p:txBody>
      </p:sp>
    </p:spTree>
    <p:extLst>
      <p:ext uri="{BB962C8B-B14F-4D97-AF65-F5344CB8AC3E}">
        <p14:creationId xmlns:p14="http://schemas.microsoft.com/office/powerpoint/2010/main" val="218390336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06CA0D-B61A-44B1-AB44-38C0FA8F63FC}"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1499-2F6C-425F-B121-E6C1B470E1EB}" type="slidenum">
              <a:rPr lang="en-US" smtClean="0"/>
              <a:t>‹#›</a:t>
            </a:fld>
            <a:endParaRPr lang="en-US"/>
          </a:p>
        </p:txBody>
      </p:sp>
    </p:spTree>
    <p:extLst>
      <p:ext uri="{BB962C8B-B14F-4D97-AF65-F5344CB8AC3E}">
        <p14:creationId xmlns:p14="http://schemas.microsoft.com/office/powerpoint/2010/main" val="77043209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06CA0D-B61A-44B1-AB44-38C0FA8F63FC}"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C1499-2F6C-425F-B121-E6C1B470E1EB}" type="slidenum">
              <a:rPr lang="en-US" smtClean="0"/>
              <a:t>‹#›</a:t>
            </a:fld>
            <a:endParaRPr lang="en-US"/>
          </a:p>
        </p:txBody>
      </p:sp>
    </p:spTree>
    <p:extLst>
      <p:ext uri="{BB962C8B-B14F-4D97-AF65-F5344CB8AC3E}">
        <p14:creationId xmlns:p14="http://schemas.microsoft.com/office/powerpoint/2010/main" val="336965869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06CA0D-B61A-44B1-AB44-38C0FA8F63FC}" type="datetimeFigureOut">
              <a:rPr lang="en-US" smtClean="0"/>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EC1499-2F6C-425F-B121-E6C1B470E1EB}" type="slidenum">
              <a:rPr lang="en-US" smtClean="0"/>
              <a:t>‹#›</a:t>
            </a:fld>
            <a:endParaRPr lang="en-US"/>
          </a:p>
        </p:txBody>
      </p:sp>
    </p:spTree>
    <p:extLst>
      <p:ext uri="{BB962C8B-B14F-4D97-AF65-F5344CB8AC3E}">
        <p14:creationId xmlns:p14="http://schemas.microsoft.com/office/powerpoint/2010/main" val="344974584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06CA0D-B61A-44B1-AB44-38C0FA8F63FC}" type="datetimeFigureOut">
              <a:rPr lang="en-US" smtClean="0"/>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EC1499-2F6C-425F-B121-E6C1B470E1EB}" type="slidenum">
              <a:rPr lang="en-US" smtClean="0"/>
              <a:t>‹#›</a:t>
            </a:fld>
            <a:endParaRPr lang="en-US"/>
          </a:p>
        </p:txBody>
      </p:sp>
    </p:spTree>
    <p:extLst>
      <p:ext uri="{BB962C8B-B14F-4D97-AF65-F5344CB8AC3E}">
        <p14:creationId xmlns:p14="http://schemas.microsoft.com/office/powerpoint/2010/main" val="5573508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6CA0D-B61A-44B1-AB44-38C0FA8F63FC}" type="datetimeFigureOut">
              <a:rPr lang="en-US" smtClean="0"/>
              <a:t>8/22/2023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EC1499-2F6C-425F-B121-E6C1B470E1EB}" type="slidenum">
              <a:rPr lang="en-US" smtClean="0"/>
              <a:t>‹#›</a:t>
            </a:fld>
            <a:endParaRPr lang="en-US"/>
          </a:p>
        </p:txBody>
      </p:sp>
    </p:spTree>
    <p:extLst>
      <p:ext uri="{BB962C8B-B14F-4D97-AF65-F5344CB8AC3E}">
        <p14:creationId xmlns:p14="http://schemas.microsoft.com/office/powerpoint/2010/main" val="173316430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06CA0D-B61A-44B1-AB44-38C0FA8F63FC}"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C1499-2F6C-425F-B121-E6C1B470E1EB}" type="slidenum">
              <a:rPr lang="en-US" smtClean="0"/>
              <a:t>‹#›</a:t>
            </a:fld>
            <a:endParaRPr lang="en-US"/>
          </a:p>
        </p:txBody>
      </p:sp>
    </p:spTree>
    <p:extLst>
      <p:ext uri="{BB962C8B-B14F-4D97-AF65-F5344CB8AC3E}">
        <p14:creationId xmlns:p14="http://schemas.microsoft.com/office/powerpoint/2010/main" val="97154044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C1499-2F6C-425F-B121-E6C1B470E1EB}" type="slidenum">
              <a:rPr lang="en-US" smtClean="0"/>
              <a:t>‹#›</a:t>
            </a:fld>
            <a:endParaRPr lang="en-US"/>
          </a:p>
        </p:txBody>
      </p:sp>
      <p:sp>
        <p:nvSpPr>
          <p:cNvPr id="5" name="Date Placeholder 4"/>
          <p:cNvSpPr>
            <a:spLocks noGrp="1"/>
          </p:cNvSpPr>
          <p:nvPr>
            <p:ph type="dt" sz="half" idx="10"/>
          </p:nvPr>
        </p:nvSpPr>
        <p:spPr/>
        <p:txBody>
          <a:bodyPr/>
          <a:lstStyle/>
          <a:p>
            <a:fld id="{6506CA0D-B61A-44B1-AB44-38C0FA8F63FC}" type="datetimeFigureOut">
              <a:rPr lang="en-US" smtClean="0"/>
              <a:t>8/22/2023</a:t>
            </a:fld>
            <a:endParaRPr lang="en-US"/>
          </a:p>
        </p:txBody>
      </p:sp>
    </p:spTree>
    <p:extLst>
      <p:ext uri="{BB962C8B-B14F-4D97-AF65-F5344CB8AC3E}">
        <p14:creationId xmlns:p14="http://schemas.microsoft.com/office/powerpoint/2010/main" val="25850730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06CA0D-B61A-44B1-AB44-38C0FA8F63FC}" type="datetimeFigureOut">
              <a:rPr lang="en-US" smtClean="0"/>
              <a:t>8/22/2023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EC1499-2F6C-425F-B121-E6C1B470E1EB}" type="slidenum">
              <a:rPr lang="en-US" smtClean="0"/>
              <a:t>‹#›</a:t>
            </a:fld>
            <a:endParaRPr lang="en-US"/>
          </a:p>
        </p:txBody>
      </p:sp>
    </p:spTree>
    <p:extLst>
      <p:ext uri="{BB962C8B-B14F-4D97-AF65-F5344CB8AC3E}">
        <p14:creationId xmlns:p14="http://schemas.microsoft.com/office/powerpoint/2010/main" val="410959950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fairways-hoa.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9F85-F4B8-496D-2E6A-81FA8B6705C7}"/>
              </a:ext>
            </a:extLst>
          </p:cNvPr>
          <p:cNvSpPr>
            <a:spLocks noGrp="1"/>
          </p:cNvSpPr>
          <p:nvPr>
            <p:ph type="ctrTitle"/>
          </p:nvPr>
        </p:nvSpPr>
        <p:spPr/>
        <p:txBody>
          <a:bodyPr/>
          <a:lstStyle/>
          <a:p>
            <a:r>
              <a:rPr lang="en-US" sz="4800" dirty="0"/>
              <a:t>Board of Directors Meeting</a:t>
            </a:r>
          </a:p>
        </p:txBody>
      </p:sp>
      <p:sp>
        <p:nvSpPr>
          <p:cNvPr id="3" name="Subtitle 2">
            <a:extLst>
              <a:ext uri="{FF2B5EF4-FFF2-40B4-BE49-F238E27FC236}">
                <a16:creationId xmlns:a16="http://schemas.microsoft.com/office/drawing/2014/main" id="{694C5568-B7A1-2C19-4F7E-02D92010BD92}"/>
              </a:ext>
            </a:extLst>
          </p:cNvPr>
          <p:cNvSpPr>
            <a:spLocks noGrp="1"/>
          </p:cNvSpPr>
          <p:nvPr>
            <p:ph type="subTitle" idx="1"/>
          </p:nvPr>
        </p:nvSpPr>
        <p:spPr/>
        <p:txBody>
          <a:bodyPr/>
          <a:lstStyle/>
          <a:p>
            <a:r>
              <a:rPr lang="en-US" dirty="0"/>
              <a:t>June 19, 2023</a:t>
            </a:r>
          </a:p>
        </p:txBody>
      </p:sp>
      <p:pic>
        <p:nvPicPr>
          <p:cNvPr id="5" name="Picture 4">
            <a:extLst>
              <a:ext uri="{FF2B5EF4-FFF2-40B4-BE49-F238E27FC236}">
                <a16:creationId xmlns:a16="http://schemas.microsoft.com/office/drawing/2014/main" id="{27E36984-891D-5F91-EE41-B40C642DB6E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26618" y="290248"/>
            <a:ext cx="4657017" cy="2114286"/>
          </a:xfrm>
          <a:prstGeom prst="rect">
            <a:avLst/>
          </a:prstGeom>
        </p:spPr>
      </p:pic>
    </p:spTree>
    <p:extLst>
      <p:ext uri="{BB962C8B-B14F-4D97-AF65-F5344CB8AC3E}">
        <p14:creationId xmlns:p14="http://schemas.microsoft.com/office/powerpoint/2010/main" val="26799166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F6AEF0-C6A1-BACE-8565-BCCCB3A7699A}"/>
              </a:ext>
            </a:extLst>
          </p:cNvPr>
          <p:cNvPicPr>
            <a:picLocks noGrp="1" noChangeAspect="1"/>
          </p:cNvPicPr>
          <p:nvPr>
            <p:ph idx="1"/>
          </p:nvPr>
        </p:nvPicPr>
        <p:blipFill>
          <a:blip r:embed="rId2">
            <a:lum contrast="20000"/>
          </a:blip>
          <a:stretch>
            <a:fillRect/>
          </a:stretch>
        </p:blipFill>
        <p:spPr>
          <a:xfrm>
            <a:off x="2016918" y="0"/>
            <a:ext cx="6864910" cy="6949440"/>
          </a:xfrm>
        </p:spPr>
      </p:pic>
    </p:spTree>
    <p:extLst>
      <p:ext uri="{BB962C8B-B14F-4D97-AF65-F5344CB8AC3E}">
        <p14:creationId xmlns:p14="http://schemas.microsoft.com/office/powerpoint/2010/main" val="77533460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9678F62-B193-D641-21A7-FED79D374554}"/>
              </a:ext>
            </a:extLst>
          </p:cNvPr>
          <p:cNvPicPr>
            <a:picLocks noGrp="1" noChangeAspect="1"/>
          </p:cNvPicPr>
          <p:nvPr>
            <p:ph idx="1"/>
          </p:nvPr>
        </p:nvPicPr>
        <p:blipFill>
          <a:blip r:embed="rId2">
            <a:lum contrast="20000"/>
          </a:blip>
          <a:stretch>
            <a:fillRect/>
          </a:stretch>
        </p:blipFill>
        <p:spPr>
          <a:xfrm>
            <a:off x="0" y="350873"/>
            <a:ext cx="12206995" cy="6347637"/>
          </a:xfrm>
        </p:spPr>
      </p:pic>
    </p:spTree>
    <p:extLst>
      <p:ext uri="{BB962C8B-B14F-4D97-AF65-F5344CB8AC3E}">
        <p14:creationId xmlns:p14="http://schemas.microsoft.com/office/powerpoint/2010/main" val="376740740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8ED89A5-A700-6E82-482A-EDE9094629F8}"/>
              </a:ext>
            </a:extLst>
          </p:cNvPr>
          <p:cNvPicPr>
            <a:picLocks noGrp="1" noChangeAspect="1"/>
          </p:cNvPicPr>
          <p:nvPr>
            <p:ph idx="1"/>
          </p:nvPr>
        </p:nvPicPr>
        <p:blipFill>
          <a:blip r:embed="rId2"/>
          <a:stretch>
            <a:fillRect/>
          </a:stretch>
        </p:blipFill>
        <p:spPr>
          <a:xfrm>
            <a:off x="239190" y="310523"/>
            <a:ext cx="9436438" cy="6253735"/>
          </a:xfrm>
        </p:spPr>
      </p:pic>
    </p:spTree>
    <p:extLst>
      <p:ext uri="{BB962C8B-B14F-4D97-AF65-F5344CB8AC3E}">
        <p14:creationId xmlns:p14="http://schemas.microsoft.com/office/powerpoint/2010/main" val="165070647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98369BF-4EDD-5D21-EB78-3958CACD1E23}"/>
              </a:ext>
            </a:extLst>
          </p:cNvPr>
          <p:cNvPicPr>
            <a:picLocks noGrp="1" noChangeAspect="1"/>
          </p:cNvPicPr>
          <p:nvPr>
            <p:ph idx="1"/>
          </p:nvPr>
        </p:nvPicPr>
        <p:blipFill>
          <a:blip r:embed="rId2">
            <a:lum bright="-19000" contrast="66000"/>
          </a:blip>
          <a:stretch>
            <a:fillRect/>
          </a:stretch>
        </p:blipFill>
        <p:spPr>
          <a:xfrm>
            <a:off x="162865" y="1201479"/>
            <a:ext cx="11866269" cy="4731488"/>
          </a:xfrm>
        </p:spPr>
      </p:pic>
    </p:spTree>
    <p:extLst>
      <p:ext uri="{BB962C8B-B14F-4D97-AF65-F5344CB8AC3E}">
        <p14:creationId xmlns:p14="http://schemas.microsoft.com/office/powerpoint/2010/main" val="356918180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00C0-DAE7-052F-FF0D-DB55F9DAB98C}"/>
              </a:ext>
            </a:extLst>
          </p:cNvPr>
          <p:cNvSpPr>
            <a:spLocks noGrp="1"/>
          </p:cNvSpPr>
          <p:nvPr>
            <p:ph type="title"/>
          </p:nvPr>
        </p:nvSpPr>
        <p:spPr/>
        <p:txBody>
          <a:bodyPr/>
          <a:lstStyle/>
          <a:p>
            <a:pPr algn="ctr"/>
            <a:r>
              <a:rPr lang="en-US" dirty="0"/>
              <a:t>Discussion of street lighting upgrade. </a:t>
            </a:r>
          </a:p>
        </p:txBody>
      </p:sp>
      <p:pic>
        <p:nvPicPr>
          <p:cNvPr id="5" name="Content Placeholder 4">
            <a:extLst>
              <a:ext uri="{FF2B5EF4-FFF2-40B4-BE49-F238E27FC236}">
                <a16:creationId xmlns:a16="http://schemas.microsoft.com/office/drawing/2014/main" id="{37BDBC22-3AC0-3913-1088-3940EE6027F1}"/>
              </a:ext>
            </a:extLst>
          </p:cNvPr>
          <p:cNvPicPr>
            <a:picLocks noGrp="1" noChangeAspect="1"/>
          </p:cNvPicPr>
          <p:nvPr>
            <p:ph idx="1"/>
          </p:nvPr>
        </p:nvPicPr>
        <p:blipFill>
          <a:blip r:embed="rId2">
            <a:lum bright="-13000" contrast="50000"/>
          </a:blip>
          <a:stretch>
            <a:fillRect/>
          </a:stretch>
        </p:blipFill>
        <p:spPr>
          <a:xfrm>
            <a:off x="1105786" y="1256754"/>
            <a:ext cx="7538484" cy="5540653"/>
          </a:xfrm>
        </p:spPr>
      </p:pic>
    </p:spTree>
    <p:extLst>
      <p:ext uri="{BB962C8B-B14F-4D97-AF65-F5344CB8AC3E}">
        <p14:creationId xmlns:p14="http://schemas.microsoft.com/office/powerpoint/2010/main" val="59148498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1CDE-6F9F-825E-0291-0CDB8EB48D51}"/>
              </a:ext>
            </a:extLst>
          </p:cNvPr>
          <p:cNvSpPr>
            <a:spLocks noGrp="1"/>
          </p:cNvSpPr>
          <p:nvPr>
            <p:ph type="title"/>
          </p:nvPr>
        </p:nvSpPr>
        <p:spPr/>
        <p:txBody>
          <a:bodyPr/>
          <a:lstStyle/>
          <a:p>
            <a:pPr algn="ctr"/>
            <a:r>
              <a:rPr lang="en-US" dirty="0"/>
              <a:t>Discussion of updating governing documents. </a:t>
            </a:r>
          </a:p>
        </p:txBody>
      </p:sp>
      <p:sp>
        <p:nvSpPr>
          <p:cNvPr id="3" name="Content Placeholder 2">
            <a:extLst>
              <a:ext uri="{FF2B5EF4-FFF2-40B4-BE49-F238E27FC236}">
                <a16:creationId xmlns:a16="http://schemas.microsoft.com/office/drawing/2014/main" id="{114DD07E-FDC2-E071-8680-B2369C48514D}"/>
              </a:ext>
            </a:extLst>
          </p:cNvPr>
          <p:cNvSpPr>
            <a:spLocks noGrp="1"/>
          </p:cNvSpPr>
          <p:nvPr>
            <p:ph idx="1"/>
          </p:nvPr>
        </p:nvSpPr>
        <p:spPr/>
        <p:txBody>
          <a:bodyPr>
            <a:noAutofit/>
          </a:bodyPr>
          <a:lstStyle/>
          <a:p>
            <a:pPr marL="114300" marR="0" indent="0">
              <a:lnSpc>
                <a:spcPct val="115000"/>
              </a:lnSpc>
              <a:spcBef>
                <a:spcPts val="0"/>
              </a:spcBef>
              <a:spcAft>
                <a:spcPts val="0"/>
              </a:spcAft>
              <a:buNone/>
            </a:pPr>
            <a:r>
              <a:rPr lang="en-US" sz="2400" i="1" dirty="0">
                <a:solidFill>
                  <a:srgbClr val="0000FF"/>
                </a:solidFill>
                <a:effectLst/>
                <a:latin typeface="Tahoma" panose="020B0604030504040204" pitchFamily="34" charset="0"/>
                <a:ea typeface="Calibri" panose="020F0502020204030204" pitchFamily="34" charset="0"/>
                <a:cs typeface="Times New Roman" panose="02020603050405020304" pitchFamily="18" charset="0"/>
              </a:rPr>
              <a:t>Declaration states amendment requires  2/3 of the owners in favor and statute states, affirmative vote of two-thirds of the voting interests of the association.</a:t>
            </a:r>
          </a:p>
          <a:p>
            <a:pPr marL="114300" marR="0"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15000"/>
              </a:lnSpc>
              <a:spcBef>
                <a:spcPts val="0"/>
              </a:spcBef>
              <a:spcAft>
                <a:spcPts val="0"/>
              </a:spcAft>
              <a:buNone/>
            </a:pPr>
            <a:r>
              <a:rPr lang="en-US" sz="2400" i="1" dirty="0">
                <a:solidFill>
                  <a:srgbClr val="0000FF"/>
                </a:solidFill>
                <a:effectLst/>
                <a:latin typeface="Tahoma" panose="020B0604030504040204" pitchFamily="34" charset="0"/>
                <a:ea typeface="Calibri" panose="020F0502020204030204" pitchFamily="34" charset="0"/>
                <a:cs typeface="Times New Roman" panose="02020603050405020304" pitchFamily="18" charset="0"/>
              </a:rPr>
              <a:t>Bylaws require a majority vote of the members </a:t>
            </a:r>
            <a:r>
              <a:rPr lang="en-US" sz="2400" i="1" u="sng" dirty="0">
                <a:solidFill>
                  <a:srgbClr val="0000FF"/>
                </a:solidFill>
                <a:effectLst/>
                <a:latin typeface="Tahoma" panose="020B0604030504040204" pitchFamily="34" charset="0"/>
                <a:ea typeface="Calibri" panose="020F0502020204030204" pitchFamily="34" charset="0"/>
                <a:cs typeface="Times New Roman" panose="02020603050405020304" pitchFamily="18" charset="0"/>
              </a:rPr>
              <a:t>and 2/3’s of the Board</a:t>
            </a:r>
            <a:r>
              <a:rPr lang="en-US" sz="2400" i="1" dirty="0">
                <a:solidFill>
                  <a:srgbClr val="0000FF"/>
                </a:solidFill>
                <a:effectLst/>
                <a:latin typeface="Tahoma" panose="020B060403050404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15000"/>
              </a:lnSpc>
              <a:spcBef>
                <a:spcPts val="0"/>
              </a:spcBef>
              <a:spcAft>
                <a:spcPts val="1000"/>
              </a:spcAft>
              <a:buNone/>
            </a:pPr>
            <a:endParaRPr lang="en-US" sz="2400" i="1" dirty="0">
              <a:solidFill>
                <a:srgbClr val="0000FF"/>
              </a:solidFill>
              <a:effectLst/>
              <a:latin typeface="Tahoma" panose="020B0604030504040204" pitchFamily="34" charset="0"/>
              <a:ea typeface="Calibri" panose="020F0502020204030204" pitchFamily="34" charset="0"/>
              <a:cs typeface="Times New Roman" panose="02020603050405020304" pitchFamily="18" charset="0"/>
            </a:endParaRPr>
          </a:p>
          <a:p>
            <a:pPr marL="114300" marR="0" indent="0">
              <a:lnSpc>
                <a:spcPct val="115000"/>
              </a:lnSpc>
              <a:spcBef>
                <a:spcPts val="0"/>
              </a:spcBef>
              <a:spcAft>
                <a:spcPts val="1000"/>
              </a:spcAft>
              <a:buNone/>
            </a:pPr>
            <a:r>
              <a:rPr lang="en-US" sz="2400" i="1" dirty="0">
                <a:solidFill>
                  <a:srgbClr val="0000FF"/>
                </a:solidFill>
                <a:effectLst/>
                <a:latin typeface="Tahoma" panose="020B0604030504040204" pitchFamily="34" charset="0"/>
                <a:ea typeface="Calibri" panose="020F0502020204030204" pitchFamily="34" charset="0"/>
                <a:cs typeface="Times New Roman" panose="02020603050405020304" pitchFamily="18" charset="0"/>
              </a:rPr>
              <a:t>Articles of Incorporation can be updated by the board to reflect the actual conditions of the corporation and an annual report is filed with the state. (2023 done)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3440650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F596-8547-8124-B896-3BBA99BE2567}"/>
              </a:ext>
            </a:extLst>
          </p:cNvPr>
          <p:cNvSpPr>
            <a:spLocks noGrp="1"/>
          </p:cNvSpPr>
          <p:nvPr>
            <p:ph type="title"/>
          </p:nvPr>
        </p:nvSpPr>
        <p:spPr/>
        <p:txBody>
          <a:bodyPr>
            <a:normAutofit/>
          </a:bodyPr>
          <a:lstStyle/>
          <a:p>
            <a:pPr algn="ct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j-cs"/>
              </a:rPr>
              <a:t>RESOLUTION FAIRWAYS HOA 2023-003</a:t>
            </a:r>
            <a:b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j-cs"/>
              </a:rPr>
            </a:b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j-cs"/>
              </a:rPr>
              <a:t>RESOLUTION ADOPTING POLICIES AND PROCEDURES FOR COVENANT AND RULE ENFORCEMENT</a:t>
            </a:r>
            <a:endParaRPr lang="en-US" dirty="0"/>
          </a:p>
        </p:txBody>
      </p:sp>
      <p:pic>
        <p:nvPicPr>
          <p:cNvPr id="5" name="Content Placeholder 4">
            <a:extLst>
              <a:ext uri="{FF2B5EF4-FFF2-40B4-BE49-F238E27FC236}">
                <a16:creationId xmlns:a16="http://schemas.microsoft.com/office/drawing/2014/main" id="{CE75BA22-D7FA-ED99-820D-EA0C19F2EA04}"/>
              </a:ext>
            </a:extLst>
          </p:cNvPr>
          <p:cNvPicPr>
            <a:picLocks noGrp="1" noChangeAspect="1"/>
          </p:cNvPicPr>
          <p:nvPr>
            <p:ph idx="1"/>
          </p:nvPr>
        </p:nvPicPr>
        <p:blipFill>
          <a:blip r:embed="rId2"/>
          <a:stretch>
            <a:fillRect/>
          </a:stretch>
        </p:blipFill>
        <p:spPr>
          <a:xfrm>
            <a:off x="0" y="1930400"/>
            <a:ext cx="3331375" cy="4312061"/>
          </a:xfrm>
        </p:spPr>
      </p:pic>
      <p:pic>
        <p:nvPicPr>
          <p:cNvPr id="9" name="Picture 8">
            <a:extLst>
              <a:ext uri="{FF2B5EF4-FFF2-40B4-BE49-F238E27FC236}">
                <a16:creationId xmlns:a16="http://schemas.microsoft.com/office/drawing/2014/main" id="{341136BD-6EAC-EAD5-4F6C-31ECBEC9A987}"/>
              </a:ext>
            </a:extLst>
          </p:cNvPr>
          <p:cNvPicPr>
            <a:picLocks noChangeAspect="1"/>
          </p:cNvPicPr>
          <p:nvPr/>
        </p:nvPicPr>
        <p:blipFill>
          <a:blip r:embed="rId3"/>
          <a:stretch>
            <a:fillRect/>
          </a:stretch>
        </p:blipFill>
        <p:spPr>
          <a:xfrm>
            <a:off x="2966618" y="1944781"/>
            <a:ext cx="3331375" cy="4297680"/>
          </a:xfrm>
          <a:prstGeom prst="rect">
            <a:avLst/>
          </a:prstGeom>
        </p:spPr>
      </p:pic>
      <p:pic>
        <p:nvPicPr>
          <p:cNvPr id="11" name="Picture 10">
            <a:extLst>
              <a:ext uri="{FF2B5EF4-FFF2-40B4-BE49-F238E27FC236}">
                <a16:creationId xmlns:a16="http://schemas.microsoft.com/office/drawing/2014/main" id="{F747A7CE-B879-2E4B-D258-0757C3DB74D9}"/>
              </a:ext>
            </a:extLst>
          </p:cNvPr>
          <p:cNvPicPr>
            <a:picLocks noChangeAspect="1"/>
          </p:cNvPicPr>
          <p:nvPr/>
        </p:nvPicPr>
        <p:blipFill>
          <a:blip r:embed="rId4"/>
          <a:stretch>
            <a:fillRect/>
          </a:stretch>
        </p:blipFill>
        <p:spPr>
          <a:xfrm>
            <a:off x="6096000" y="1930400"/>
            <a:ext cx="3310010" cy="4297680"/>
          </a:xfrm>
          <a:prstGeom prst="rect">
            <a:avLst/>
          </a:prstGeom>
        </p:spPr>
      </p:pic>
      <p:pic>
        <p:nvPicPr>
          <p:cNvPr id="13" name="Picture 12">
            <a:extLst>
              <a:ext uri="{FF2B5EF4-FFF2-40B4-BE49-F238E27FC236}">
                <a16:creationId xmlns:a16="http://schemas.microsoft.com/office/drawing/2014/main" id="{A3839398-38D3-4F23-29F5-E4E875E89553}"/>
              </a:ext>
            </a:extLst>
          </p:cNvPr>
          <p:cNvPicPr>
            <a:picLocks noChangeAspect="1"/>
          </p:cNvPicPr>
          <p:nvPr/>
        </p:nvPicPr>
        <p:blipFill>
          <a:blip r:embed="rId5"/>
          <a:stretch>
            <a:fillRect/>
          </a:stretch>
        </p:blipFill>
        <p:spPr>
          <a:xfrm>
            <a:off x="9197352" y="1944780"/>
            <a:ext cx="3316112" cy="4283299"/>
          </a:xfrm>
          <a:prstGeom prst="rect">
            <a:avLst/>
          </a:prstGeom>
        </p:spPr>
      </p:pic>
    </p:spTree>
    <p:extLst>
      <p:ext uri="{BB962C8B-B14F-4D97-AF65-F5344CB8AC3E}">
        <p14:creationId xmlns:p14="http://schemas.microsoft.com/office/powerpoint/2010/main" val="130726266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6FCBD18-234B-3044-C75A-95488624B5F6}"/>
              </a:ext>
            </a:extLst>
          </p:cNvPr>
          <p:cNvPicPr>
            <a:picLocks noGrp="1" noChangeAspect="1"/>
          </p:cNvPicPr>
          <p:nvPr>
            <p:ph idx="1"/>
          </p:nvPr>
        </p:nvPicPr>
        <p:blipFill>
          <a:blip r:embed="rId2">
            <a:lum contrast="20000"/>
          </a:blip>
          <a:stretch>
            <a:fillRect/>
          </a:stretch>
        </p:blipFill>
        <p:spPr>
          <a:xfrm>
            <a:off x="999460" y="-74428"/>
            <a:ext cx="9668496" cy="6948661"/>
          </a:xfrm>
        </p:spPr>
      </p:pic>
    </p:spTree>
    <p:extLst>
      <p:ext uri="{BB962C8B-B14F-4D97-AF65-F5344CB8AC3E}">
        <p14:creationId xmlns:p14="http://schemas.microsoft.com/office/powerpoint/2010/main" val="255434952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C3C4A-E9B4-8990-4671-1AF896D34DD3}"/>
              </a:ext>
            </a:extLst>
          </p:cNvPr>
          <p:cNvSpPr>
            <a:spLocks noGrp="1"/>
          </p:cNvSpPr>
          <p:nvPr>
            <p:ph type="title"/>
          </p:nvPr>
        </p:nvSpPr>
        <p:spPr/>
        <p:txBody>
          <a:bodyPr/>
          <a:lstStyle/>
          <a:p>
            <a:pPr algn="ctr"/>
            <a:r>
              <a:rPr lang="en-US" dirty="0"/>
              <a:t>Discussion of rules and regulations. </a:t>
            </a:r>
          </a:p>
        </p:txBody>
      </p:sp>
      <p:sp>
        <p:nvSpPr>
          <p:cNvPr id="3" name="Content Placeholder 2">
            <a:extLst>
              <a:ext uri="{FF2B5EF4-FFF2-40B4-BE49-F238E27FC236}">
                <a16:creationId xmlns:a16="http://schemas.microsoft.com/office/drawing/2014/main" id="{761A46C4-F202-6493-80D3-21F86DF51BB6}"/>
              </a:ext>
            </a:extLst>
          </p:cNvPr>
          <p:cNvSpPr>
            <a:spLocks noGrp="1"/>
          </p:cNvSpPr>
          <p:nvPr>
            <p:ph idx="1"/>
          </p:nvPr>
        </p:nvSpPr>
        <p:spPr>
          <a:xfrm>
            <a:off x="677334" y="1682124"/>
            <a:ext cx="8596668" cy="3880773"/>
          </a:xfrm>
        </p:spPr>
        <p:txBody>
          <a:bodyPr>
            <a:normAutofit lnSpcReduction="10000"/>
          </a:bodyPr>
          <a:lstStyle/>
          <a:p>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Restate that the declaration requires owners to obtain approval for any exterior home or landscape changes.</a:t>
            </a:r>
            <a:endParaRPr lang="en-US" dirty="0"/>
          </a:p>
          <a:p>
            <a:r>
              <a:rPr lang="en-US" dirty="0"/>
              <a:t>Restate that the declaration requires owners to maintain their property.</a:t>
            </a:r>
          </a:p>
          <a:p>
            <a:pPr lvl="1"/>
            <a:r>
              <a:rPr lang="en-US" dirty="0"/>
              <a:t>Define maintenance requirements</a:t>
            </a:r>
          </a:p>
          <a:p>
            <a:r>
              <a:rPr lang="en-US" dirty="0"/>
              <a:t>Restate that the declaration requires pets to be on a leash and all dropping to be collected and disposed of by the pet owner.</a:t>
            </a:r>
          </a:p>
          <a:p>
            <a:r>
              <a:rPr lang="en-US" dirty="0"/>
              <a:t>Restate that the declaration prohibits the parking of trailers, motorhomes, and boats other than in an enclosed garage. </a:t>
            </a:r>
          </a:p>
          <a:p>
            <a:r>
              <a:rPr lang="en-US" dirty="0"/>
              <a:t>Golf cart safety and speed. </a:t>
            </a:r>
          </a:p>
          <a:p>
            <a:r>
              <a:rPr lang="en-US" dirty="0"/>
              <a:t>Affirm that the golf course is private property as is any parcel within the Fairways and it is trespassing to use any parcel as an access to or from the golf course.</a:t>
            </a:r>
          </a:p>
          <a:p>
            <a:endParaRPr lang="en-US" dirty="0"/>
          </a:p>
          <a:p>
            <a:endParaRPr lang="en-US" dirty="0"/>
          </a:p>
          <a:p>
            <a:endParaRPr lang="en-US" dirty="0"/>
          </a:p>
        </p:txBody>
      </p:sp>
    </p:spTree>
    <p:extLst>
      <p:ext uri="{BB962C8B-B14F-4D97-AF65-F5344CB8AC3E}">
        <p14:creationId xmlns:p14="http://schemas.microsoft.com/office/powerpoint/2010/main" val="213171084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5743-4F31-FFC8-23B9-709EF841526E}"/>
              </a:ext>
            </a:extLst>
          </p:cNvPr>
          <p:cNvSpPr>
            <a:spLocks noGrp="1"/>
          </p:cNvSpPr>
          <p:nvPr>
            <p:ph type="title"/>
          </p:nvPr>
        </p:nvSpPr>
        <p:spPr/>
        <p:txBody>
          <a:bodyPr/>
          <a:lstStyle/>
          <a:p>
            <a:pPr algn="ctr"/>
            <a:r>
              <a:rPr lang="en-US" dirty="0"/>
              <a:t>Discussion of outstanding assessments and future budgetary planning</a:t>
            </a:r>
          </a:p>
        </p:txBody>
      </p:sp>
      <p:sp>
        <p:nvSpPr>
          <p:cNvPr id="3" name="Content Placeholder 2">
            <a:extLst>
              <a:ext uri="{FF2B5EF4-FFF2-40B4-BE49-F238E27FC236}">
                <a16:creationId xmlns:a16="http://schemas.microsoft.com/office/drawing/2014/main" id="{E2C6E9EA-A973-1F40-EC30-D88ABD4B75F0}"/>
              </a:ext>
            </a:extLst>
          </p:cNvPr>
          <p:cNvSpPr>
            <a:spLocks noGrp="1"/>
          </p:cNvSpPr>
          <p:nvPr>
            <p:ph idx="1"/>
          </p:nvPr>
        </p:nvSpPr>
        <p:spPr/>
        <p:txBody>
          <a:bodyPr/>
          <a:lstStyle/>
          <a:p>
            <a:r>
              <a:rPr lang="en-US" dirty="0"/>
              <a:t>We need to restate and demand payment for any outstanding assessments.</a:t>
            </a:r>
          </a:p>
          <a:p>
            <a:r>
              <a:rPr lang="en-US" dirty="0"/>
              <a:t>The association is authorized in the declaration, Article IV (c), to provide trash service, do we want to go to single source provider and obtain the most reasonable service while reducing truck traffic?</a:t>
            </a:r>
          </a:p>
          <a:p>
            <a:r>
              <a:rPr lang="en-US" dirty="0"/>
              <a:t>Liability insurance</a:t>
            </a:r>
          </a:p>
          <a:p>
            <a:r>
              <a:rPr lang="en-US" dirty="0"/>
              <a:t>D &amp; O Insurance</a:t>
            </a:r>
          </a:p>
        </p:txBody>
      </p:sp>
    </p:spTree>
    <p:extLst>
      <p:ext uri="{BB962C8B-B14F-4D97-AF65-F5344CB8AC3E}">
        <p14:creationId xmlns:p14="http://schemas.microsoft.com/office/powerpoint/2010/main" val="388428178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6C4785-729B-230D-1905-26FBE1DAADE9}"/>
              </a:ext>
            </a:extLst>
          </p:cNvPr>
          <p:cNvSpPr>
            <a:spLocks noGrp="1"/>
          </p:cNvSpPr>
          <p:nvPr>
            <p:ph idx="1"/>
          </p:nvPr>
        </p:nvSpPr>
        <p:spPr>
          <a:xfrm>
            <a:off x="677334" y="2160589"/>
            <a:ext cx="9243906" cy="4569395"/>
          </a:xfrm>
        </p:spPr>
        <p:txBody>
          <a:bodyPr>
            <a:normAutofit fontScale="40000" lnSpcReduction="20000"/>
          </a:bodyPr>
          <a:lstStyle/>
          <a:p>
            <a:pPr marL="0" indent="0">
              <a:buNone/>
            </a:pPr>
            <a:r>
              <a:rPr lang="en-US" sz="5500" b="0" i="0" u="none" strike="noStrike" baseline="0" dirty="0">
                <a:solidFill>
                  <a:srgbClr val="000000"/>
                </a:solidFill>
                <a:latin typeface="Times New Roman" panose="02020603050405020304" pitchFamily="18" charset="0"/>
              </a:rPr>
              <a:t>1) Adoption of resolution to file Preservation of the Fairway’s Declaration. </a:t>
            </a:r>
          </a:p>
          <a:p>
            <a:pPr marL="228600" indent="-228600">
              <a:buNone/>
            </a:pPr>
            <a:r>
              <a:rPr lang="en-US" sz="5500" b="0" i="0" u="none" strike="noStrike" baseline="0" dirty="0">
                <a:solidFill>
                  <a:srgbClr val="000000"/>
                </a:solidFill>
                <a:latin typeface="Times New Roman" panose="02020603050405020304" pitchFamily="18" charset="0"/>
              </a:rPr>
              <a:t>2) Adoption of resolution making email the Associations preferred communication method for notices to owners, the Association’s website (</a:t>
            </a:r>
            <a:r>
              <a:rPr lang="en-US" sz="5500" b="0" i="0" u="none" strike="noStrike" baseline="0" dirty="0">
                <a:solidFill>
                  <a:srgbClr val="0461C1"/>
                </a:solidFill>
                <a:latin typeface="Times New Roman" panose="02020603050405020304" pitchFamily="18" charset="0"/>
              </a:rPr>
              <a:t>https://www.fairways-hoa.org</a:t>
            </a:r>
            <a:r>
              <a:rPr lang="en-US" sz="5500" b="0" i="0" u="none" strike="noStrike" baseline="0" dirty="0">
                <a:solidFill>
                  <a:srgbClr val="000000"/>
                </a:solidFill>
                <a:latin typeface="Times New Roman" panose="02020603050405020304" pitchFamily="18" charset="0"/>
              </a:rPr>
              <a:t>) the accepted Association’s public notice location and the Association’s adoption of the use of all forms posted on said website. </a:t>
            </a:r>
          </a:p>
          <a:p>
            <a:pPr marL="287338" indent="-287338">
              <a:buNone/>
            </a:pPr>
            <a:r>
              <a:rPr lang="en-US" sz="5500" b="0" i="0" u="none" strike="noStrike" baseline="0" dirty="0">
                <a:solidFill>
                  <a:srgbClr val="000000"/>
                </a:solidFill>
                <a:latin typeface="Times New Roman" panose="02020603050405020304" pitchFamily="18" charset="0"/>
              </a:rPr>
              <a:t>3) Discuss proposed landscape improvements for Legend Hills/Fairways roadways. </a:t>
            </a:r>
          </a:p>
          <a:p>
            <a:pPr marL="0" indent="0">
              <a:buNone/>
            </a:pPr>
            <a:r>
              <a:rPr lang="en-US" sz="5500" b="0" i="0" u="none" strike="noStrike" baseline="0" dirty="0">
                <a:solidFill>
                  <a:srgbClr val="000000"/>
                </a:solidFill>
                <a:latin typeface="Times New Roman" panose="02020603050405020304" pitchFamily="18" charset="0"/>
              </a:rPr>
              <a:t>4) Discussion of street lighting upgrade. </a:t>
            </a:r>
          </a:p>
          <a:p>
            <a:pPr marL="0" indent="0">
              <a:buNone/>
            </a:pPr>
            <a:r>
              <a:rPr lang="en-US" sz="5500" b="0" i="0" u="none" strike="noStrike" baseline="0" dirty="0">
                <a:solidFill>
                  <a:srgbClr val="000000"/>
                </a:solidFill>
                <a:latin typeface="Times New Roman" panose="02020603050405020304" pitchFamily="18" charset="0"/>
              </a:rPr>
              <a:t>5) Discussion of updating governing documents. </a:t>
            </a:r>
          </a:p>
          <a:p>
            <a:pPr marL="0" indent="0">
              <a:buNone/>
            </a:pPr>
            <a:r>
              <a:rPr lang="en-US" sz="5500" b="0" i="0" u="none" strike="noStrike" baseline="0" dirty="0">
                <a:solidFill>
                  <a:srgbClr val="000000"/>
                </a:solidFill>
                <a:latin typeface="Times New Roman" panose="02020603050405020304" pitchFamily="18" charset="0"/>
              </a:rPr>
              <a:t>6) </a:t>
            </a:r>
            <a:r>
              <a:rPr lang="en-US" sz="5500" b="0" i="0" u="none" strike="noStrike" baseline="0" dirty="0">
                <a:solidFill>
                  <a:srgbClr val="000000"/>
                </a:solidFill>
                <a:highlight>
                  <a:srgbClr val="FFFF00"/>
                </a:highlight>
                <a:latin typeface="Times New Roman" panose="02020603050405020304" pitchFamily="18" charset="0"/>
              </a:rPr>
              <a:t>Adoption of resolution regarding </a:t>
            </a:r>
            <a:r>
              <a:rPr lang="en-US" sz="5500" b="0" i="0" u="none" strike="noStrike" baseline="0" dirty="0">
                <a:solidFill>
                  <a:srgbClr val="000000"/>
                </a:solidFill>
                <a:latin typeface="Times New Roman" panose="02020603050405020304" pitchFamily="18" charset="0"/>
              </a:rPr>
              <a:t>enforcement process. </a:t>
            </a:r>
          </a:p>
          <a:p>
            <a:pPr marL="0" indent="0">
              <a:buNone/>
            </a:pPr>
            <a:r>
              <a:rPr lang="en-US" sz="5500" b="0" i="0" u="none" strike="noStrike" baseline="0" dirty="0">
                <a:solidFill>
                  <a:srgbClr val="000000"/>
                </a:solidFill>
                <a:latin typeface="Times New Roman" panose="02020603050405020304" pitchFamily="18" charset="0"/>
              </a:rPr>
              <a:t>7) Discussion of rules and regulations. </a:t>
            </a:r>
          </a:p>
          <a:p>
            <a:pPr marL="0" indent="0">
              <a:buNone/>
            </a:pPr>
            <a:r>
              <a:rPr lang="en-US" sz="5500" b="0" i="0" u="none" strike="noStrike" baseline="0" dirty="0">
                <a:solidFill>
                  <a:srgbClr val="000000"/>
                </a:solidFill>
                <a:latin typeface="Times New Roman" panose="02020603050405020304" pitchFamily="18" charset="0"/>
              </a:rPr>
              <a:t>8) Discussion of outstanding assessments and future budgetary planning. </a:t>
            </a:r>
          </a:p>
          <a:p>
            <a:endParaRPr lang="en-US" dirty="0"/>
          </a:p>
        </p:txBody>
      </p:sp>
      <p:pic>
        <p:nvPicPr>
          <p:cNvPr id="5" name="Picture 4" descr="A picture containing text">
            <a:extLst>
              <a:ext uri="{FF2B5EF4-FFF2-40B4-BE49-F238E27FC236}">
                <a16:creationId xmlns:a16="http://schemas.microsoft.com/office/drawing/2014/main" id="{12F2A829-963F-61F2-DC27-8D13C9C75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428" y="202781"/>
            <a:ext cx="3021143" cy="1371600"/>
          </a:xfrm>
          <a:prstGeom prst="rect">
            <a:avLst/>
          </a:prstGeom>
        </p:spPr>
      </p:pic>
    </p:spTree>
    <p:extLst>
      <p:ext uri="{BB962C8B-B14F-4D97-AF65-F5344CB8AC3E}">
        <p14:creationId xmlns:p14="http://schemas.microsoft.com/office/powerpoint/2010/main" val="200052483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 plant, sky, cloud&#10;&#10;Description automatically generated">
            <a:extLst>
              <a:ext uri="{FF2B5EF4-FFF2-40B4-BE49-F238E27FC236}">
                <a16:creationId xmlns:a16="http://schemas.microsoft.com/office/drawing/2014/main" id="{23827E01-AB24-C18D-A0A5-D3EAFECC53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1" cy="6873949"/>
          </a:xfrm>
        </p:spPr>
      </p:pic>
      <p:sp>
        <p:nvSpPr>
          <p:cNvPr id="2" name="Title 1">
            <a:extLst>
              <a:ext uri="{FF2B5EF4-FFF2-40B4-BE49-F238E27FC236}">
                <a16:creationId xmlns:a16="http://schemas.microsoft.com/office/drawing/2014/main" id="{C8A1034D-C8C7-FDFE-BF94-5B4F4C222528}"/>
              </a:ext>
            </a:extLst>
          </p:cNvPr>
          <p:cNvSpPr>
            <a:spLocks noGrp="1"/>
          </p:cNvSpPr>
          <p:nvPr>
            <p:ph type="title"/>
          </p:nvPr>
        </p:nvSpPr>
        <p:spPr>
          <a:xfrm>
            <a:off x="0" y="609600"/>
            <a:ext cx="12192000" cy="1320800"/>
          </a:xfrm>
        </p:spPr>
        <p:txBody>
          <a:bodyPr>
            <a:normAutofit/>
          </a:bodyPr>
          <a:lstStyle/>
          <a:p>
            <a:pPr algn="ctr"/>
            <a:r>
              <a:rPr lang="en-US" sz="6600" dirty="0">
                <a:solidFill>
                  <a:srgbClr val="FFFF00"/>
                </a:solidFill>
              </a:rPr>
              <a:t>Adjourned</a:t>
            </a:r>
          </a:p>
        </p:txBody>
      </p:sp>
    </p:spTree>
    <p:extLst>
      <p:ext uri="{BB962C8B-B14F-4D97-AF65-F5344CB8AC3E}">
        <p14:creationId xmlns:p14="http://schemas.microsoft.com/office/powerpoint/2010/main" val="398809792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E28F-08FF-A3FD-1C10-710D6BA65FF0}"/>
              </a:ext>
            </a:extLst>
          </p:cNvPr>
          <p:cNvSpPr>
            <a:spLocks noGrp="1"/>
          </p:cNvSpPr>
          <p:nvPr>
            <p:ph type="title"/>
          </p:nvPr>
        </p:nvSpPr>
        <p:spPr/>
        <p:txBody>
          <a:bodyPr>
            <a:normAutofit fontScale="90000"/>
          </a:bodyPr>
          <a:lstStyle/>
          <a:p>
            <a:pPr marL="0" marR="0" algn="ctr">
              <a:lnSpc>
                <a:spcPct val="115000"/>
              </a:lnSpc>
              <a:spcBef>
                <a:spcPts val="0"/>
              </a:spcBef>
              <a:spcAft>
                <a:spcPts val="0"/>
              </a:spcAft>
            </a:pPr>
            <a:r>
              <a:rPr lang="en-US" sz="2200" b="1" dirty="0">
                <a:solidFill>
                  <a:srgbClr val="0000FF"/>
                </a:solidFill>
                <a:effectLst/>
                <a:latin typeface="Times New Roman" panose="02020603050405020304" pitchFamily="18" charset="0"/>
                <a:ea typeface="Times New Roman" panose="02020603050405020304" pitchFamily="18" charset="0"/>
              </a:rPr>
              <a:t>RESOLUTION FAIRWAYS HOA 2023-001 </a:t>
            </a:r>
            <a:br>
              <a:rPr lang="en-US" sz="2200" dirty="0">
                <a:solidFill>
                  <a:srgbClr val="0000FF"/>
                </a:solidFill>
                <a:effectLst/>
                <a:latin typeface="Times New Roman" panose="02020603050405020304" pitchFamily="18" charset="0"/>
                <a:ea typeface="Times New Roman" panose="02020603050405020304" pitchFamily="18" charset="0"/>
              </a:rPr>
            </a:br>
            <a:r>
              <a:rPr lang="en-US" sz="2200" b="1" dirty="0">
                <a:solidFill>
                  <a:srgbClr val="0000FF"/>
                </a:solidFill>
                <a:effectLst/>
                <a:latin typeface="Times New Roman" panose="02020603050405020304" pitchFamily="18" charset="0"/>
                <a:ea typeface="Times New Roman" panose="02020603050405020304" pitchFamily="18" charset="0"/>
              </a:rPr>
              <a:t>SUMMARY NOTICE OF PRESERVATION OF THE DECLARATION OF COVENANTS, CONDITIONS, AND RESTRICTIONS FOR FAIRWAYS</a:t>
            </a:r>
            <a:br>
              <a:rPr lang="en-US" sz="40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FAB9A89-C6F4-9A75-0280-D0E8E6269437}"/>
              </a:ext>
            </a:extLst>
          </p:cNvPr>
          <p:cNvSpPr>
            <a:spLocks noGrp="1"/>
          </p:cNvSpPr>
          <p:nvPr>
            <p:ph idx="1"/>
          </p:nvPr>
        </p:nvSpPr>
        <p:spPr>
          <a:xfrm>
            <a:off x="594360" y="1930401"/>
            <a:ext cx="8897112" cy="4726432"/>
          </a:xfrm>
        </p:spPr>
        <p:txBody>
          <a:bodyPr>
            <a:normAutofit/>
          </a:bodyPr>
          <a:lstStyle/>
          <a:p>
            <a:pPr marL="0" marR="0" indent="0" algn="just">
              <a:spcBef>
                <a:spcPts val="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It</a:t>
            </a:r>
            <a:r>
              <a:rPr lang="en-US" sz="1800" b="1" spc="-115"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Is</a:t>
            </a:r>
            <a:r>
              <a:rPr lang="en-US" sz="1800" b="1" spc="-130"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Hereby</a:t>
            </a:r>
            <a:r>
              <a:rPr lang="en-US" sz="1800" b="1" spc="-50"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Resolved</a:t>
            </a:r>
            <a:r>
              <a:rPr lang="en-US" sz="1800" dirty="0">
                <a:solidFill>
                  <a:schemeClr val="tx1"/>
                </a:solidFill>
                <a:effectLst/>
                <a:latin typeface="Times New Roman" panose="02020603050405020304" pitchFamily="18" charset="0"/>
                <a:ea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500"/>
              </a:spcBef>
              <a:spcAft>
                <a:spcPts val="1200"/>
              </a:spcAft>
              <a:buClrTx/>
              <a:buFont typeface="+mj-lt"/>
              <a:buAutoNum type="arabicParenR"/>
            </a:pPr>
            <a:r>
              <a:rPr lang="en-US" sz="2400" dirty="0">
                <a:solidFill>
                  <a:schemeClr val="tx1"/>
                </a:solidFill>
                <a:effectLst/>
                <a:latin typeface="Times New Roman" panose="02020603050405020304" pitchFamily="18" charset="0"/>
                <a:ea typeface="Times New Roman" panose="02020603050405020304" pitchFamily="18" charset="0"/>
              </a:rPr>
              <a:t>The Association acting through its current Board of Directors does hereby declare the preservation of the Fairways Declaration of Protective Covenants, and Restrictions from extinguishment under MTRA is in the best interests of the owners. </a:t>
            </a:r>
          </a:p>
          <a:p>
            <a:pPr marL="342900" marR="0" lvl="0" indent="-342900">
              <a:lnSpc>
                <a:spcPct val="115000"/>
              </a:lnSpc>
              <a:spcBef>
                <a:spcPts val="500"/>
              </a:spcBef>
              <a:spcAft>
                <a:spcPts val="1200"/>
              </a:spcAft>
              <a:buClrTx/>
              <a:buFont typeface="+mj-lt"/>
              <a:buAutoNum type="arabicParenR"/>
            </a:pPr>
            <a:r>
              <a:rPr lang="en-US" sz="2400" dirty="0">
                <a:solidFill>
                  <a:schemeClr val="tx1"/>
                </a:solidFill>
                <a:effectLst/>
                <a:latin typeface="Times New Roman" panose="02020603050405020304" pitchFamily="18" charset="0"/>
                <a:ea typeface="Times New Roman" panose="02020603050405020304" pitchFamily="18" charset="0"/>
              </a:rPr>
              <a:t>Therefore, the Board hereby resolves that the attached Summary Notice of Preservation of The Declaration of Covenants, Conditions and Restrictions for the Fairways shall be executed as soon as practical upon adoption of this resolution and caused to be filed in the Official Records of Bay County.</a:t>
            </a:r>
          </a:p>
          <a:p>
            <a:pPr marL="0" indent="0">
              <a:buNone/>
            </a:pPr>
            <a:endParaRPr lang="en-US" dirty="0"/>
          </a:p>
        </p:txBody>
      </p:sp>
    </p:spTree>
    <p:extLst>
      <p:ext uri="{BB962C8B-B14F-4D97-AF65-F5344CB8AC3E}">
        <p14:creationId xmlns:p14="http://schemas.microsoft.com/office/powerpoint/2010/main" val="142525667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06931EF-ABF2-4CD4-A06C-50570C1E4859}"/>
              </a:ext>
            </a:extLst>
          </p:cNvPr>
          <p:cNvGraphicFramePr>
            <a:graphicFrameLocks noChangeAspect="1"/>
          </p:cNvGraphicFramePr>
          <p:nvPr>
            <p:extLst>
              <p:ext uri="{D42A27DB-BD31-4B8C-83A1-F6EECF244321}">
                <p14:modId xmlns:p14="http://schemas.microsoft.com/office/powerpoint/2010/main" val="3987276087"/>
              </p:ext>
            </p:extLst>
          </p:nvPr>
        </p:nvGraphicFramePr>
        <p:xfrm>
          <a:off x="2768472" y="0"/>
          <a:ext cx="5269103" cy="6819662"/>
        </p:xfrm>
        <a:graphic>
          <a:graphicData uri="http://schemas.openxmlformats.org/presentationml/2006/ole">
            <mc:AlternateContent xmlns:mc="http://schemas.openxmlformats.org/markup-compatibility/2006">
              <mc:Choice xmlns:v="urn:schemas-microsoft-com:vml" Requires="v">
                <p:oleObj name="Acrobat Document" r:id="rId2" imgW="5829257" imgH="7543568" progId="Acrobat.Document.11">
                  <p:embed/>
                </p:oleObj>
              </mc:Choice>
              <mc:Fallback>
                <p:oleObj name="Acrobat Document" r:id="rId2" imgW="5829257" imgH="7543568" progId="Acrobat.Document.11">
                  <p:embed/>
                  <p:pic>
                    <p:nvPicPr>
                      <p:cNvPr id="0" name=""/>
                      <p:cNvPicPr/>
                      <p:nvPr/>
                    </p:nvPicPr>
                    <p:blipFill>
                      <a:blip r:embed="rId3"/>
                      <a:stretch>
                        <a:fillRect/>
                      </a:stretch>
                    </p:blipFill>
                    <p:spPr>
                      <a:xfrm>
                        <a:off x="2768472" y="0"/>
                        <a:ext cx="5269103" cy="6819662"/>
                      </a:xfrm>
                      <a:prstGeom prst="rect">
                        <a:avLst/>
                      </a:prstGeom>
                    </p:spPr>
                  </p:pic>
                </p:oleObj>
              </mc:Fallback>
            </mc:AlternateContent>
          </a:graphicData>
        </a:graphic>
      </p:graphicFrame>
    </p:spTree>
    <p:extLst>
      <p:ext uri="{BB962C8B-B14F-4D97-AF65-F5344CB8AC3E}">
        <p14:creationId xmlns:p14="http://schemas.microsoft.com/office/powerpoint/2010/main" val="1880817857"/>
      </p:ext>
    </p:extLst>
  </p:cSld>
  <p:clrMapOvr>
    <a:masterClrMapping/>
  </p:clrMapOvr>
  <mc:AlternateContent xmlns:mc="http://schemas.openxmlformats.org/markup-compatibility/2006">
    <mc:Choice xmlns:p14="http://schemas.microsoft.com/office/powerpoint/2010/main" Requires="p14">
      <p:transition spd="slow" p14:dur="2000" advClick="0" advTm="30000"/>
    </mc:Choice>
    <mc:Fallback>
      <p:transition spd="slow" advClick="0"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FB8FBCB-0038-9561-551E-398BFD87B667}"/>
              </a:ext>
            </a:extLst>
          </p:cNvPr>
          <p:cNvGraphicFramePr>
            <a:graphicFrameLocks noGrp="1" noChangeAspect="1"/>
          </p:cNvGraphicFramePr>
          <p:nvPr>
            <p:ph idx="1"/>
            <p:extLst>
              <p:ext uri="{D42A27DB-BD31-4B8C-83A1-F6EECF244321}">
                <p14:modId xmlns:p14="http://schemas.microsoft.com/office/powerpoint/2010/main" val="1377617158"/>
              </p:ext>
            </p:extLst>
          </p:nvPr>
        </p:nvGraphicFramePr>
        <p:xfrm>
          <a:off x="0" y="-29930"/>
          <a:ext cx="5321597" cy="6887930"/>
        </p:xfrm>
        <a:graphic>
          <a:graphicData uri="http://schemas.openxmlformats.org/presentationml/2006/ole">
            <mc:AlternateContent xmlns:mc="http://schemas.openxmlformats.org/markup-compatibility/2006">
              <mc:Choice xmlns:v="urn:schemas-microsoft-com:vml" Requires="v">
                <p:oleObj name="Acrobat Document" r:id="rId2" imgW="5829257" imgH="7543568" progId="Acrobat.Document.11">
                  <p:embed/>
                </p:oleObj>
              </mc:Choice>
              <mc:Fallback>
                <p:oleObj name="Acrobat Document" r:id="rId2" imgW="5829257" imgH="7543568" progId="Acrobat.Document.11">
                  <p:embed/>
                  <p:pic>
                    <p:nvPicPr>
                      <p:cNvPr id="0" name=""/>
                      <p:cNvPicPr/>
                      <p:nvPr/>
                    </p:nvPicPr>
                    <p:blipFill>
                      <a:blip r:embed="rId3"/>
                      <a:stretch>
                        <a:fillRect/>
                      </a:stretch>
                    </p:blipFill>
                    <p:spPr>
                      <a:xfrm>
                        <a:off x="0" y="-29930"/>
                        <a:ext cx="5321597" cy="688793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326FB15-7F86-1794-15B3-FE16293CD1E3}"/>
              </a:ext>
            </a:extLst>
          </p:cNvPr>
          <p:cNvPicPr>
            <a:picLocks noChangeAspect="1"/>
          </p:cNvPicPr>
          <p:nvPr/>
        </p:nvPicPr>
        <p:blipFill>
          <a:blip r:embed="rId4">
            <a:lum bright="-20000" contrast="40000"/>
          </a:blip>
          <a:stretch>
            <a:fillRect/>
          </a:stretch>
        </p:blipFill>
        <p:spPr>
          <a:xfrm>
            <a:off x="6875477" y="0"/>
            <a:ext cx="5316523" cy="6858000"/>
          </a:xfrm>
          <a:prstGeom prst="rect">
            <a:avLst/>
          </a:prstGeom>
        </p:spPr>
      </p:pic>
    </p:spTree>
    <p:extLst>
      <p:ext uri="{BB962C8B-B14F-4D97-AF65-F5344CB8AC3E}">
        <p14:creationId xmlns:p14="http://schemas.microsoft.com/office/powerpoint/2010/main" val="323530268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4BD1C31-DE00-E6FC-AFB8-33CF45B2B933}"/>
              </a:ext>
            </a:extLst>
          </p:cNvPr>
          <p:cNvPicPr>
            <a:picLocks noGrp="1" noChangeAspect="1"/>
          </p:cNvPicPr>
          <p:nvPr>
            <p:ph idx="1"/>
          </p:nvPr>
        </p:nvPicPr>
        <p:blipFill rotWithShape="1">
          <a:blip r:embed="rId2">
            <a:lum bright="-20000" contrast="40000"/>
          </a:blip>
          <a:srcRect r="2549"/>
          <a:stretch/>
        </p:blipFill>
        <p:spPr>
          <a:xfrm>
            <a:off x="1" y="0"/>
            <a:ext cx="5193791" cy="6858000"/>
          </a:xfrm>
        </p:spPr>
      </p:pic>
      <p:pic>
        <p:nvPicPr>
          <p:cNvPr id="7" name="Picture 6">
            <a:extLst>
              <a:ext uri="{FF2B5EF4-FFF2-40B4-BE49-F238E27FC236}">
                <a16:creationId xmlns:a16="http://schemas.microsoft.com/office/drawing/2014/main" id="{E2094A90-C4A6-A256-46CF-4B1A73ABECE2}"/>
              </a:ext>
            </a:extLst>
          </p:cNvPr>
          <p:cNvPicPr>
            <a:picLocks noChangeAspect="1"/>
          </p:cNvPicPr>
          <p:nvPr/>
        </p:nvPicPr>
        <p:blipFill>
          <a:blip r:embed="rId3">
            <a:lum bright="-20000" contrast="40000"/>
          </a:blip>
          <a:stretch>
            <a:fillRect/>
          </a:stretch>
        </p:blipFill>
        <p:spPr>
          <a:xfrm>
            <a:off x="6862358" y="0"/>
            <a:ext cx="5354121" cy="6858000"/>
          </a:xfrm>
          <a:prstGeom prst="rect">
            <a:avLst/>
          </a:prstGeom>
        </p:spPr>
      </p:pic>
    </p:spTree>
    <p:extLst>
      <p:ext uri="{BB962C8B-B14F-4D97-AF65-F5344CB8AC3E}">
        <p14:creationId xmlns:p14="http://schemas.microsoft.com/office/powerpoint/2010/main" val="252873284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7FDC-4377-0414-02F7-C9A18D80653C}"/>
              </a:ext>
            </a:extLst>
          </p:cNvPr>
          <p:cNvSpPr>
            <a:spLocks noGrp="1"/>
          </p:cNvSpPr>
          <p:nvPr>
            <p:ph type="title"/>
          </p:nvPr>
        </p:nvSpPr>
        <p:spPr/>
        <p:txBody>
          <a:bodyPr>
            <a:normAutofit fontScale="90000"/>
          </a:bodyPr>
          <a:lstStyle/>
          <a:p>
            <a:pPr marL="0" marR="0" algn="ctr">
              <a:lnSpc>
                <a:spcPct val="115000"/>
              </a:lnSpc>
              <a:spcBef>
                <a:spcPts val="0"/>
              </a:spcBef>
              <a:spcAft>
                <a:spcPts val="0"/>
              </a:spcAft>
            </a:pPr>
            <a:r>
              <a:rPr lang="en-US" sz="2700" b="1" dirty="0">
                <a:solidFill>
                  <a:srgbClr val="0000FF"/>
                </a:solidFill>
                <a:effectLst/>
                <a:latin typeface="Times New Roman" panose="02020603050405020304" pitchFamily="18" charset="0"/>
                <a:ea typeface="Times New Roman" panose="02020603050405020304" pitchFamily="18" charset="0"/>
              </a:rPr>
              <a:t>RESOLUTION FAIRWAYS HOA 2023-002</a:t>
            </a:r>
            <a:br>
              <a:rPr lang="en-US" sz="2700" dirty="0">
                <a:solidFill>
                  <a:srgbClr val="0000FF"/>
                </a:solidFill>
                <a:effectLst/>
                <a:latin typeface="Times New Roman" panose="02020603050405020304" pitchFamily="18" charset="0"/>
                <a:ea typeface="Times New Roman" panose="02020603050405020304" pitchFamily="18" charset="0"/>
              </a:rPr>
            </a:br>
            <a:r>
              <a:rPr lang="en-US" sz="2700" b="1" dirty="0">
                <a:solidFill>
                  <a:srgbClr val="0000FF"/>
                </a:solidFill>
                <a:effectLst/>
                <a:latin typeface="Times New Roman" panose="02020603050405020304" pitchFamily="18" charset="0"/>
                <a:ea typeface="Times New Roman" panose="02020603050405020304" pitchFamily="18" charset="0"/>
              </a:rPr>
              <a:t>EMAIL AND WEBSITE AS PRIMARY FORMS OF NOTICE AND COMMUNICATION</a:t>
            </a:r>
            <a:br>
              <a:rPr lang="en-US" sz="40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35811B6-CDF0-A539-0997-C919F92D56A2}"/>
              </a:ext>
            </a:extLst>
          </p:cNvPr>
          <p:cNvSpPr>
            <a:spLocks noGrp="1"/>
          </p:cNvSpPr>
          <p:nvPr>
            <p:ph idx="1"/>
          </p:nvPr>
        </p:nvSpPr>
        <p:spPr/>
        <p:txBody>
          <a:bodyPr>
            <a:normAutofit lnSpcReduction="10000"/>
          </a:bodyPr>
          <a:lstStyle/>
          <a:p>
            <a:pPr marL="0" indent="0">
              <a:buNone/>
            </a:pPr>
            <a:r>
              <a:rPr lang="en-US" sz="20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It Is Hereby Resolved</a:t>
            </a:r>
            <a:r>
              <a:rPr lang="en-US" sz="1800" b="0" i="0" u="none" strike="noStrike" baseline="0" dirty="0">
                <a:solidFill>
                  <a:srgbClr val="000000"/>
                </a:solidFill>
                <a:latin typeface="Times New Roman" panose="02020603050405020304" pitchFamily="18" charset="0"/>
              </a:rPr>
              <a:t>, </a:t>
            </a:r>
          </a:p>
          <a:p>
            <a:pPr marL="228600" indent="-228600">
              <a:buNone/>
            </a:pPr>
            <a:r>
              <a:rPr lang="en-US" sz="1800" b="0" i="0" u="none" strike="noStrike" baseline="0" dirty="0">
                <a:solidFill>
                  <a:srgbClr val="000000"/>
                </a:solidFill>
                <a:latin typeface="Times New Roman" panose="02020603050405020304" pitchFamily="18" charset="0"/>
              </a:rPr>
              <a:t>1) The Association acting through its current Board of Directors does hereby declare that the expenditure of Association funds to send out notices or other information not legally required to be delivered via the United States Postal Service to each Owner and other parties incurs unneeded expenses for the Association due to mail production and postage costs. Therefore, the Board hereby resolves that all notices will be sent via the email provided by the parcel owner(s) and posted on the website, and that any owner not providing an email address and consent for said notices shall be assessed the costs associated with delivery via USPS. </a:t>
            </a:r>
          </a:p>
          <a:p>
            <a:pPr marL="228600" indent="-228600">
              <a:buNone/>
            </a:pPr>
            <a:r>
              <a:rPr lang="en-US" sz="1800" b="0" i="0" u="none" strike="noStrike" baseline="0" dirty="0">
                <a:solidFill>
                  <a:srgbClr val="000000"/>
                </a:solidFill>
                <a:latin typeface="Times New Roman" panose="02020603050405020304" pitchFamily="18" charset="0"/>
              </a:rPr>
              <a:t>2) The current Board of Directors also hereby resolves and here forward implements the Association’s website (</a:t>
            </a:r>
            <a:r>
              <a:rPr lang="en-US" sz="1800" b="0" i="0" u="none" strike="noStrike" baseline="0" dirty="0">
                <a:solidFill>
                  <a:srgbClr val="0461C1"/>
                </a:solidFill>
                <a:latin typeface="Times New Roman" panose="02020603050405020304" pitchFamily="18" charset="0"/>
                <a:hlinkClick r:id="rId2"/>
              </a:rPr>
              <a:t>https://www.fairways-hoa.org</a:t>
            </a:r>
            <a:r>
              <a:rPr lang="en-US" sz="1800" b="0" i="0" u="none" strike="noStrike" baseline="0" dirty="0">
                <a:solidFill>
                  <a:srgbClr val="000000"/>
                </a:solidFill>
                <a:latin typeface="Times New Roman" panose="02020603050405020304" pitchFamily="18" charset="0"/>
              </a:rPr>
              <a:t>) as the official and primary source of the Associations information; either via content posted or available forms to request specific information or required approvals regarding the Association. </a:t>
            </a:r>
          </a:p>
          <a:p>
            <a:pPr marL="0" indent="0">
              <a:buNone/>
            </a:pPr>
            <a:endParaRPr lang="en-US" dirty="0"/>
          </a:p>
        </p:txBody>
      </p:sp>
    </p:spTree>
    <p:extLst>
      <p:ext uri="{BB962C8B-B14F-4D97-AF65-F5344CB8AC3E}">
        <p14:creationId xmlns:p14="http://schemas.microsoft.com/office/powerpoint/2010/main" val="78150863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8228F4B-51E4-392E-7617-E9C19F2E87F4}"/>
              </a:ext>
            </a:extLst>
          </p:cNvPr>
          <p:cNvPicPr>
            <a:picLocks noGrp="1" noChangeAspect="1"/>
          </p:cNvPicPr>
          <p:nvPr>
            <p:ph idx="1"/>
          </p:nvPr>
        </p:nvPicPr>
        <p:blipFill>
          <a:blip r:embed="rId2">
            <a:lum bright="-20000" contrast="40000"/>
          </a:blip>
          <a:stretch>
            <a:fillRect/>
          </a:stretch>
        </p:blipFill>
        <p:spPr>
          <a:xfrm>
            <a:off x="2502397" y="0"/>
            <a:ext cx="5316008" cy="6858000"/>
          </a:xfrm>
        </p:spPr>
      </p:pic>
    </p:spTree>
    <p:extLst>
      <p:ext uri="{BB962C8B-B14F-4D97-AF65-F5344CB8AC3E}">
        <p14:creationId xmlns:p14="http://schemas.microsoft.com/office/powerpoint/2010/main" val="366124663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1527-9D1B-287B-8DC6-0F9A9D4FC389}"/>
              </a:ext>
            </a:extLst>
          </p:cNvPr>
          <p:cNvSpPr>
            <a:spLocks noGrp="1"/>
          </p:cNvSpPr>
          <p:nvPr>
            <p:ph type="title"/>
          </p:nvPr>
        </p:nvSpPr>
        <p:spPr/>
        <p:txBody>
          <a:bodyPr>
            <a:normAutofit fontScale="90000"/>
          </a:bodyPr>
          <a:lstStyle/>
          <a:p>
            <a:r>
              <a:rPr lang="en-US" dirty="0"/>
              <a:t>Discuss proposed landscape improvements for Legend Hills monument/roadways (Fairways). </a:t>
            </a:r>
          </a:p>
        </p:txBody>
      </p:sp>
      <p:pic>
        <p:nvPicPr>
          <p:cNvPr id="5" name="Content Placeholder 4">
            <a:extLst>
              <a:ext uri="{FF2B5EF4-FFF2-40B4-BE49-F238E27FC236}">
                <a16:creationId xmlns:a16="http://schemas.microsoft.com/office/drawing/2014/main" id="{0D854A62-9A11-D7FB-4811-BC542E8075D4}"/>
              </a:ext>
            </a:extLst>
          </p:cNvPr>
          <p:cNvPicPr>
            <a:picLocks noGrp="1" noChangeAspect="1"/>
          </p:cNvPicPr>
          <p:nvPr>
            <p:ph idx="1"/>
          </p:nvPr>
        </p:nvPicPr>
        <p:blipFill>
          <a:blip r:embed="rId2"/>
          <a:stretch>
            <a:fillRect/>
          </a:stretch>
        </p:blipFill>
        <p:spPr>
          <a:xfrm>
            <a:off x="720692" y="2009554"/>
            <a:ext cx="8623232" cy="4238846"/>
          </a:xfrm>
        </p:spPr>
      </p:pic>
    </p:spTree>
    <p:extLst>
      <p:ext uri="{BB962C8B-B14F-4D97-AF65-F5344CB8AC3E}">
        <p14:creationId xmlns:p14="http://schemas.microsoft.com/office/powerpoint/2010/main" val="369362544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215</TotalTime>
  <Words>730</Words>
  <Application>Microsoft Office PowerPoint</Application>
  <PresentationFormat>Widescreen</PresentationFormat>
  <Paragraphs>42</Paragraphs>
  <Slides>20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Tahoma</vt:lpstr>
      <vt:lpstr>Times New Roman</vt:lpstr>
      <vt:lpstr>Trebuchet MS</vt:lpstr>
      <vt:lpstr>Wingdings 3</vt:lpstr>
      <vt:lpstr>Facet</vt:lpstr>
      <vt:lpstr>Acrobat Document</vt:lpstr>
      <vt:lpstr>Board of Directors Meeting</vt:lpstr>
      <vt:lpstr>PowerPoint Presentation</vt:lpstr>
      <vt:lpstr>RESOLUTION FAIRWAYS HOA 2023-001  SUMMARY NOTICE OF PRESERVATION OF THE DECLARATION OF COVENANTS, CONDITIONS, AND RESTRICTIONS FOR FAIRWAYS </vt:lpstr>
      <vt:lpstr>PowerPoint Presentation</vt:lpstr>
      <vt:lpstr>PowerPoint Presentation</vt:lpstr>
      <vt:lpstr>PowerPoint Presentation</vt:lpstr>
      <vt:lpstr>RESOLUTION FAIRWAYS HOA 2023-002 EMAIL AND WEBSITE AS PRIMARY FORMS OF NOTICE AND COMMUNICATION </vt:lpstr>
      <vt:lpstr>PowerPoint Presentation</vt:lpstr>
      <vt:lpstr>Discuss proposed landscape improvements for Legend Hills monument/roadways (Fairways). </vt:lpstr>
      <vt:lpstr>PowerPoint Presentation</vt:lpstr>
      <vt:lpstr>PowerPoint Presentation</vt:lpstr>
      <vt:lpstr>PowerPoint Presentation</vt:lpstr>
      <vt:lpstr>PowerPoint Presentation</vt:lpstr>
      <vt:lpstr>Discussion of street lighting upgrade. </vt:lpstr>
      <vt:lpstr>Discussion of updating governing documents. </vt:lpstr>
      <vt:lpstr>RESOLUTION FAIRWAYS HOA 2023-003 RESOLUTION ADOPTING POLICIES AND PROCEDURES FOR COVENANT AND RULE ENFORCEMENT</vt:lpstr>
      <vt:lpstr>PowerPoint Presentation</vt:lpstr>
      <vt:lpstr>Discussion of rules and regulations. </vt:lpstr>
      <vt:lpstr>Discussion of outstanding assessments and future budgetary planning</vt:lpstr>
      <vt:lpstr>Adjourned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dc:title>
  <dc:creator>Bob Fletcher</dc:creator>
  <cp:lastModifiedBy>Bob Fletcher</cp:lastModifiedBy>
  <cp:revision>9</cp:revision>
  <dcterms:created xsi:type="dcterms:W3CDTF">2023-06-19T13:22:26Z</dcterms:created>
  <dcterms:modified xsi:type="dcterms:W3CDTF">2023-08-22T13:48:20Z</dcterms:modified>
</cp:coreProperties>
</file>